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Arimo SemiBold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Nunito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moSemiBold-bold.fntdata"/><Relationship Id="rId25" Type="http://schemas.openxmlformats.org/officeDocument/2006/relationships/font" Target="fonts/ArimoSemiBold-regular.fntdata"/><Relationship Id="rId28" Type="http://schemas.openxmlformats.org/officeDocument/2006/relationships/font" Target="fonts/ArimoSemiBold-boldItalic.fntdata"/><Relationship Id="rId27" Type="http://schemas.openxmlformats.org/officeDocument/2006/relationships/font" Target="fonts/Arimo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Nunito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2.xml"/><Relationship Id="rId38" Type="http://schemas.openxmlformats.org/officeDocument/2006/relationships/font" Target="fonts/NunitoExtraBold-boldItalic.fntdata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b794a976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b794a97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38200" y="365760"/>
            <a:ext cx="10515600" cy="2890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haroni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38200" y="3506150"/>
            <a:ext cx="10515600" cy="24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77957" y="-1198881"/>
            <a:ext cx="423608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6447905" y="1271068"/>
            <a:ext cx="5811838" cy="3999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065011" y="138314"/>
            <a:ext cx="5811838" cy="626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365760"/>
            <a:ext cx="10515600" cy="3827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haron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443817"/>
            <a:ext cx="10515600" cy="1645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940876"/>
            <a:ext cx="5181600" cy="4236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940876"/>
            <a:ext cx="5181600" cy="4236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95182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954741"/>
            <a:ext cx="5157787" cy="3234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95182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954741"/>
            <a:ext cx="5183188" cy="3234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4343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sz="54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554638" y="457201"/>
            <a:ext cx="5800749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3657600"/>
            <a:ext cx="4343400" cy="221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4343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sz="54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561462" y="457201"/>
            <a:ext cx="5793925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3664424"/>
            <a:ext cx="4343400" cy="2204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b="0" i="0" sz="5400" u="none" cap="none" strike="noStrike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github.com/swastik58/Healthcare-Support-System" TargetMode="External"/><Relationship Id="rId5" Type="http://schemas.openxmlformats.org/officeDocument/2006/relationships/hyperlink" Target="https://github.com/swastik58/Healthcare-Support-System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" name="Google Shape;85;p13"/>
          <p:cNvSpPr txBox="1"/>
          <p:nvPr>
            <p:ph type="ctrTitle"/>
          </p:nvPr>
        </p:nvSpPr>
        <p:spPr>
          <a:xfrm>
            <a:off x="6333075" y="623450"/>
            <a:ext cx="5708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Aharoni"/>
              <a:buNone/>
            </a:pPr>
            <a:r>
              <a:rPr b="1" lang="en-US" sz="5140">
                <a:latin typeface="Montserrat"/>
                <a:ea typeface="Montserrat"/>
                <a:cs typeface="Montserrat"/>
                <a:sym typeface="Montserrat"/>
              </a:rPr>
              <a:t>Healthcare </a:t>
            </a:r>
            <a:endParaRPr b="1" sz="514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Aharoni"/>
              <a:buNone/>
            </a:pPr>
            <a:r>
              <a:rPr b="1" lang="en-US" sz="5140">
                <a:latin typeface="Montserrat"/>
                <a:ea typeface="Montserrat"/>
                <a:cs typeface="Montserrat"/>
                <a:sym typeface="Montserrat"/>
              </a:rPr>
              <a:t>Support System</a:t>
            </a:r>
            <a:endParaRPr b="1" sz="514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Aharoni"/>
              <a:buNone/>
            </a:pPr>
            <a:r>
              <a:t/>
            </a:r>
            <a:endParaRPr sz="2700">
              <a:solidFill>
                <a:schemeClr val="dk2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352475" y="3381850"/>
            <a:ext cx="3669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875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mo SemiBold"/>
              <a:buChar char="•"/>
            </a:pPr>
            <a:r>
              <a:rPr lang="en-US" sz="2500">
                <a:latin typeface="Arimo SemiBold"/>
                <a:ea typeface="Arimo SemiBold"/>
                <a:cs typeface="Arimo SemiBold"/>
                <a:sym typeface="Arimo SemiBold"/>
              </a:rPr>
              <a:t>Swastik Supakar (16)</a:t>
            </a:r>
            <a:endParaRPr sz="25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1587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mo SemiBold"/>
              <a:buChar char="•"/>
            </a:pPr>
            <a:r>
              <a:rPr lang="en-US" sz="2500">
                <a:latin typeface="Arimo SemiBold"/>
                <a:ea typeface="Arimo SemiBold"/>
                <a:cs typeface="Arimo SemiBold"/>
                <a:sym typeface="Arimo SemiBold"/>
              </a:rPr>
              <a:t>Sagnik Ghosh (20)</a:t>
            </a:r>
            <a:endParaRPr sz="25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1587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mo SemiBold"/>
              <a:buChar char="•"/>
            </a:pPr>
            <a:r>
              <a:rPr lang="en-US" sz="2500">
                <a:latin typeface="Arimo SemiBold"/>
                <a:ea typeface="Arimo SemiBold"/>
                <a:cs typeface="Arimo SemiBold"/>
                <a:sym typeface="Arimo SemiBold"/>
              </a:rPr>
              <a:t>Mitam Samanta (26)</a:t>
            </a:r>
            <a:endParaRPr sz="25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1587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mo SemiBold"/>
              <a:buChar char="•"/>
            </a:pPr>
            <a:r>
              <a:rPr lang="en-US" sz="2500">
                <a:latin typeface="Arimo SemiBold"/>
                <a:ea typeface="Arimo SemiBold"/>
                <a:cs typeface="Arimo SemiBold"/>
                <a:sym typeface="Arimo SemiBold"/>
              </a:rPr>
              <a:t>Sagnik Mukherjee (43)</a:t>
            </a:r>
            <a:endParaRPr sz="25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1587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mo SemiBold"/>
              <a:buChar char="•"/>
            </a:pPr>
            <a:r>
              <a:rPr lang="en-US" sz="2500">
                <a:latin typeface="Arimo SemiBold"/>
                <a:ea typeface="Arimo SemiBold"/>
                <a:cs typeface="Arimo SemiBold"/>
                <a:sym typeface="Arimo SemiBold"/>
              </a:rPr>
              <a:t>Puja Sharma (71)</a:t>
            </a:r>
            <a:endParaRPr sz="25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75" y="623450"/>
            <a:ext cx="6044974" cy="5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Icon&#10;&#10;Description automatically generated"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6673" r="6365" t="0"/>
          <a:stretch/>
        </p:blipFill>
        <p:spPr>
          <a:xfrm>
            <a:off x="6662889" y="596644"/>
            <a:ext cx="4925879" cy="56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838200" y="444050"/>
            <a:ext cx="6789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haroni"/>
              <a:buNone/>
            </a:pPr>
            <a:r>
              <a:rPr b="1" lang="en-US" sz="5200">
                <a:latin typeface="Roboto"/>
                <a:ea typeface="Roboto"/>
                <a:cs typeface="Roboto"/>
                <a:sym typeface="Roboto"/>
              </a:rPr>
              <a:t>How to set up locally?</a:t>
            </a:r>
            <a:endParaRPr b="1" sz="5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38199" y="1647114"/>
            <a:ext cx="6019799" cy="4525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Check if your system has python installed in it before!</a:t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Fork the repository from this </a:t>
            </a:r>
            <a:r>
              <a:rPr lang="en-US" sz="1500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4"/>
              </a:rPr>
              <a:t>Github Link</a:t>
            </a:r>
            <a:endParaRPr sz="1500" u="sng">
              <a:solidFill>
                <a:schemeClr val="hlink"/>
              </a:solidFill>
              <a:latin typeface="Nunito SemiBold"/>
              <a:ea typeface="Nunito SemiBold"/>
              <a:cs typeface="Nunito SemiBold"/>
              <a:sym typeface="Nunito SemiBold"/>
              <a:hlinkClick r:id="rId5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Git clone your forked repository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Create virtual environment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1397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1397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Install dependencies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To check all the dependencies run the command :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875" y="5560775"/>
            <a:ext cx="1749725" cy="52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58" name="Google Shape;15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875" y="3051125"/>
            <a:ext cx="3565375" cy="10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9025" y="4470025"/>
            <a:ext cx="3766775" cy="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980025" y="160675"/>
            <a:ext cx="58023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b="1" lang="en-US" sz="5600">
                <a:latin typeface="Roboto"/>
                <a:ea typeface="Roboto"/>
                <a:cs typeface="Roboto"/>
                <a:sym typeface="Roboto"/>
              </a:rPr>
              <a:t>DEMO VIDEO</a:t>
            </a:r>
            <a:endParaRPr b="1" sz="5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400" y="1411750"/>
            <a:ext cx="9354600" cy="5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0" y="0"/>
            <a:ext cx="1218895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72" name="Google Shape;172;p24"/>
          <p:cNvSpPr txBox="1"/>
          <p:nvPr/>
        </p:nvSpPr>
        <p:spPr>
          <a:xfrm>
            <a:off x="888075" y="526700"/>
            <a:ext cx="105387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00"/>
              <a:buFont typeface="Arial"/>
              <a:buNone/>
            </a:pPr>
            <a:r>
              <a:rPr b="1" i="1" lang="en-US" sz="17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THANK </a:t>
            </a:r>
            <a:endParaRPr b="1" i="1" sz="17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00"/>
              <a:buFont typeface="Arial"/>
              <a:buNone/>
            </a:pPr>
            <a:r>
              <a:rPr b="1" i="1" lang="en-US" sz="17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YOU</a:t>
            </a:r>
            <a:endParaRPr b="1" i="1" sz="17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838201" y="596650"/>
            <a:ext cx="4569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60"/>
              <a:buFont typeface="Aharoni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838200" y="2365658"/>
            <a:ext cx="4645696" cy="3895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The idea of the project is to help the patient’s needs inside a hospital, using </a:t>
            </a:r>
            <a:r>
              <a:rPr b="1" lang="en-US" sz="2400"/>
              <a:t>Mediapipe, OpenCV and Arduino UNO.</a:t>
            </a:r>
            <a:r>
              <a:rPr lang="en-US" sz="2400"/>
              <a:t> 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We have taken the idea of </a:t>
            </a:r>
            <a:r>
              <a:rPr b="1" lang="en-US" sz="2400"/>
              <a:t>hand-tracking</a:t>
            </a:r>
            <a:r>
              <a:rPr lang="en-US" sz="2400"/>
              <a:t> using the Mediapipe Library to count the number of  fingers to light up the LED's.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-2" l="0" r="4121" t="0"/>
          <a:stretch/>
        </p:blipFill>
        <p:spPr>
          <a:xfrm>
            <a:off x="6096000" y="1381474"/>
            <a:ext cx="5483900" cy="48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03953" y="-1571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700">
                <a:latin typeface="Roboto"/>
                <a:ea typeface="Roboto"/>
                <a:cs typeface="Roboto"/>
                <a:sym typeface="Roboto"/>
              </a:rPr>
              <a:t>Working of the Prototype</a:t>
            </a:r>
            <a:endParaRPr b="1" sz="5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803950" y="1628175"/>
            <a:ext cx="105156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Suppose a patient is not in a condition to communicate with the doctor about his/her needs at that moment or needs some supplies but cannot call the doctor. Then the camera monitoring the patient will track the number of fingers put up by him/her.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Accordingly, the light will glow at the place where all the patients are monitored.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We have encoded the count of fingers as :-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1 finger  → Green Light → The patient is okay but needs supplies like food and water or some daily medicines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2 fingers → Yellow Light → The patient needs to go to the bathroom for urination or excretion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 SemiBold"/>
              <a:buChar char="•"/>
            </a:pPr>
            <a:r>
              <a:rPr lang="en-US" sz="1500">
                <a:latin typeface="Nunito SemiBold"/>
                <a:ea typeface="Nunito SemiBold"/>
                <a:cs typeface="Nunito SemiBold"/>
                <a:sym typeface="Nunito SemiBold"/>
              </a:rPr>
              <a:t>3 fingers → Red Light → The patient is facing severe problems and needs instant medical attention</a:t>
            </a:r>
            <a:endParaRPr sz="2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sz="2200">
                <a:latin typeface="Nunito ExtraBold"/>
                <a:ea typeface="Nunito ExtraBold"/>
                <a:cs typeface="Nunito ExtraBold"/>
                <a:sym typeface="Nunito ExtraBold"/>
              </a:rPr>
              <a:t>Services :</a:t>
            </a:r>
            <a:endParaRPr/>
          </a:p>
          <a:p>
            <a:pPr indent="-3619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 SemiBold"/>
              <a:buAutoNum type="arabicPeriod"/>
            </a:pP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WhatsApp service – </a:t>
            </a: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Real Time</a:t>
            </a: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 condition of the patient is provided over WhatsApp.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619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Email service - </a:t>
            </a: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Real Time</a:t>
            </a:r>
            <a:r>
              <a:rPr lang="en-US" sz="1800">
                <a:latin typeface="Nunito SemiBold"/>
                <a:ea typeface="Nunito SemiBold"/>
                <a:cs typeface="Nunito SemiBold"/>
                <a:sym typeface="Nunito SemiBold"/>
              </a:rPr>
              <a:t> condition of the patient is provided over email.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476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38200" y="142975"/>
            <a:ext cx="105156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lang="en-US" sz="5700">
                <a:latin typeface="Roboto"/>
                <a:ea typeface="Roboto"/>
                <a:cs typeface="Roboto"/>
                <a:sym typeface="Roboto"/>
              </a:rPr>
              <a:t>WhatsApp Service Integration</a:t>
            </a:r>
            <a:endParaRPr b="1" sz="5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38200" y="1499875"/>
            <a:ext cx="10203600" cy="496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Pywhatkit is a Python library for sending WhatsApp messages at a certain time.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8">
                <a:highlight>
                  <a:schemeClr val="lt1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Pywhatkit module utilises the WhatsApp webpage to automate messages sending to any number on WhatsApp. But make sure that you are logged into your WhatsApp in your browser.</a:t>
            </a:r>
            <a:endParaRPr sz="1758">
              <a:highlight>
                <a:schemeClr val="lt1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34">
              <a:solidFill>
                <a:srgbClr val="FFFFFF"/>
              </a:solidFill>
              <a:highlight>
                <a:srgbClr val="1314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1" lang="en-US" sz="18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Syntax</a:t>
            </a: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pywhatkit.sendmsg(“receiver mobile number” , ”message” , hours , minutes)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Parameters</a:t>
            </a: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marR="228600" rtl="0" algn="l">
              <a:lnSpc>
                <a:spcPct val="158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Receiver mobile number: The Receiver’s mobile number must be in string format and the country code must be mentioned before the mobile number.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marR="2286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Message: Message to be sent (Must be in string format).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marR="2286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Hours: This module follows the 24 hrs time format.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marR="2286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Minutes: Mention minutes of the scheduled time for the message (00-59)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197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Email Service Integration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838200" y="1766300"/>
            <a:ext cx="105156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Simple Mail Transfer Protocol (SMTP) is a protocol, which handles sending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email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 and routing e-mail between mail servers. 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Python provides smtplib module, which defines an SMTP client session object that can be used to send mail to any Internet machine with an SMTP or ESMTP listener daemon.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Diagram&#10;&#10;Description automatically generated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557" y="3844898"/>
            <a:ext cx="5054885" cy="273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838200" y="976900"/>
            <a:ext cx="68586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b="1" lang="en-US" sz="5700">
                <a:latin typeface="Roboto"/>
                <a:ea typeface="Roboto"/>
                <a:cs typeface="Roboto"/>
                <a:sym typeface="Roboto"/>
              </a:rPr>
              <a:t>What is Mediapipe?</a:t>
            </a:r>
            <a:endParaRPr b="1" sz="5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38200" y="2727300"/>
            <a:ext cx="67089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MediaPipe is a cross-platform framework for building multimodal applied machine learning pipelines. MediaPipe is a framework for building multimodal (eg. video, audio, any time series data), cross platform (i.e Android, iOS, web, edge devices) applied ML pipelines.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descr="Logo, company name&#10;&#10;Description automatically generated"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0314" y="596644"/>
            <a:ext cx="2653262" cy="265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indoor, sticking, handwear&#10;&#10;Description automatically generated"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0475" y="3335250"/>
            <a:ext cx="4050925" cy="26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838200" y="685800"/>
            <a:ext cx="62370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b="1" lang="en-US" sz="5800">
                <a:latin typeface="Roboto"/>
                <a:ea typeface="Roboto"/>
                <a:cs typeface="Roboto"/>
                <a:sym typeface="Roboto"/>
              </a:rPr>
              <a:t>What is OpenCV? </a:t>
            </a:r>
            <a:endParaRPr b="1" sz="5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838200" y="2210350"/>
            <a:ext cx="62961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400">
                <a:latin typeface="Nunito SemiBold"/>
                <a:ea typeface="Nunito SemiBold"/>
                <a:cs typeface="Nunito SemiBold"/>
                <a:sym typeface="Nunito SemiBold"/>
              </a:rPr>
              <a:t>OpenCV (Open Source Computer Vision Library) is an open source computer vision and machine learning software library. OpenCV was built to provide a common infrastructure for computer vision applications and to accelerate the use of machine perception in the commercial products.</a:t>
            </a:r>
            <a:r>
              <a:rPr lang="en-US" sz="1900"/>
              <a:t> </a:t>
            </a:r>
            <a:endParaRPr/>
          </a:p>
        </p:txBody>
      </p:sp>
      <p:pic>
        <p:nvPicPr>
          <p:cNvPr descr="Icon&#10;&#10;Description automatically generated"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576" y="1306600"/>
            <a:ext cx="4178200" cy="4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34275" y="365125"/>
            <a:ext cx="6098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Softwares Used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 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08225" y="1969600"/>
            <a:ext cx="5950800" cy="423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The code of this whole project has been done in Python programming language.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latin typeface="Nunito ExtraBold"/>
                <a:ea typeface="Nunito ExtraBold"/>
                <a:cs typeface="Nunito ExtraBold"/>
                <a:sym typeface="Nunito ExtraBold"/>
              </a:rPr>
              <a:t>Libraries used in Python : </a:t>
            </a:r>
            <a:endParaRPr sz="23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OpenCV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Mediapipe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Pyfirmata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Controller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Pywhatkit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Date Time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SMTP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775" y="365125"/>
            <a:ext cx="2842974" cy="284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00" y="3011975"/>
            <a:ext cx="2909376" cy="35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4176" y="2489799"/>
            <a:ext cx="2040923" cy="204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354525" y="1141850"/>
            <a:ext cx="54081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272"/>
              <a:buFont typeface="Aharoni"/>
              <a:buNone/>
            </a:pPr>
            <a:r>
              <a:rPr b="1" lang="en-US" sz="5500">
                <a:latin typeface="Roboto"/>
                <a:ea typeface="Roboto"/>
                <a:cs typeface="Roboto"/>
                <a:sym typeface="Roboto"/>
              </a:rPr>
              <a:t>Hardwares Used:</a:t>
            </a:r>
            <a:endParaRPr b="1" sz="5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838200" y="2385150"/>
            <a:ext cx="48804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unito SemiBold"/>
              <a:buChar char="•"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Arduino UNO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032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unito SemiBold"/>
              <a:buChar char="•"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Jumper Wires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032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unito SemiBold"/>
              <a:buChar char="•"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Breadboard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032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unito SemiBold"/>
              <a:buChar char="•"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Camera module (we used our laptops)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2032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Nunito SemiBold"/>
              <a:buChar char="•"/>
            </a:pPr>
            <a:r>
              <a:rPr lang="en-US" sz="2300">
                <a:latin typeface="Nunito SemiBold"/>
                <a:ea typeface="Nunito SemiBold"/>
                <a:cs typeface="Nunito SemiBold"/>
                <a:sym typeface="Nunito SemiBold"/>
              </a:rPr>
              <a:t>LED lights - Red, Green &amp; Yellow</a:t>
            </a:r>
            <a:endParaRPr sz="23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925" y="1289900"/>
            <a:ext cx="6086451" cy="456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deVTI">
  <a:themeElements>
    <a:clrScheme name="gradient">
      <a:dk1>
        <a:srgbClr val="000000"/>
      </a:dk1>
      <a:lt1>
        <a:srgbClr val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